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lightbulb?</a:t>
            </a:r>
            <a:r>
              <a:rPr/>
              <a:t> </a:t>
            </a:r>
            <a:r>
              <a:rPr/>
              <a:t>Fifteen.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lightbulb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fourteen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co-authors.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admit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fourteen.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articles,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third,</a:t>
            </a:r>
            <a:r>
              <a:rPr/>
              <a:t> </a:t>
            </a:r>
            <a:r>
              <a:rPr/>
              <a:t>fifth,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eight</a:t>
            </a:r>
            <a:r>
              <a:rPr/>
              <a:t> </a:t>
            </a:r>
            <a:r>
              <a:rPr/>
              <a:t>co-author.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[pause]</a:t>
            </a:r>
            <a:r>
              <a:rPr/>
              <a:t> </a:t>
            </a:r>
            <a:r>
              <a:rPr/>
              <a:t>offered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Heck</a:t>
            </a:r>
            <a:r>
              <a:rPr/>
              <a:t> </a:t>
            </a:r>
            <a:r>
              <a:rPr/>
              <a:t>yes!</a:t>
            </a:r>
            <a:r>
              <a:rPr/>
              <a:t>”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wasn’t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commitments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drop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UMKC.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Statistics.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i2b2.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audience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transfer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graduate.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playgrounds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earlier: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great.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billing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cool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that!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registry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</a:t>
            </a:r>
            <a:r>
              <a:rPr/>
              <a:t> </a:t>
            </a:r>
            <a:r>
              <a:rPr/>
              <a:t>registry.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slick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builder,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dumps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SQLite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mere</a:t>
            </a:r>
            <a:r>
              <a:rPr/>
              <a:t> </a:t>
            </a:r>
            <a:r>
              <a:rPr/>
              <a:t>mortals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targetted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structured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unstructured</a:t>
            </a:r>
            <a:r>
              <a:rPr/>
              <a:t> </a:t>
            </a:r>
            <a:r>
              <a:rPr/>
              <a:t>approach,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deeper.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schema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i2b2.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Record,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spartan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minute.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operations.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suffix</a:t>
            </a:r>
            <a:r>
              <a:rPr/>
              <a:t> </a:t>
            </a:r>
            <a:r>
              <a:rPr/>
              <a:t>“</a:t>
            </a:r>
            <a:r>
              <a:rPr/>
              <a:t>ectomy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Greek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“</a:t>
            </a:r>
            <a:r>
              <a:rPr/>
              <a:t>cut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out.</a:t>
            </a:r>
            <a:r>
              <a:rPr/>
              <a:t>”</a:t>
            </a:r>
            <a:r>
              <a:rPr/>
              <a:t> </a:t>
            </a: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post-processing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ectomies</a:t>
            </a:r>
            <a:r>
              <a:rPr/>
              <a:t>”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twice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big.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illustrates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challenge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sparse.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surgeon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grateful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chops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most.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get,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worst</a:t>
            </a:r>
            <a:r>
              <a:rPr/>
              <a:t> </a:t>
            </a:r>
            <a:r>
              <a:rPr/>
              <a:t>polypharmacy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fraction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matrix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entries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zeros.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operation,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drug,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sits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string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unmanageable.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“</a:t>
            </a:r>
            <a:r>
              <a:rPr/>
              <a:t>Give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sleep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anesthetic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septoplasty.</a:t>
            </a:r>
            <a:r>
              <a:rPr/>
              <a:t>”</a:t>
            </a:r>
            <a:r>
              <a:rPr/>
              <a:t> </a:t>
            </a:r>
            <a:r>
              <a:rPr/>
              <a:t>Instead,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match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septoplasty</a:t>
            </a:r>
            <a:r>
              <a:rPr/>
              <a:t> </a:t>
            </a:r>
            <a:r>
              <a:rPr/>
              <a:t>records.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self-join.</a:t>
            </a:r>
            <a:r>
              <a:rPr/>
              <a:t> </a:t>
            </a:r>
            <a:r>
              <a:rPr/>
              <a:t>Self-joins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tricky.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queries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inefficient.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away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fun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shown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fancy,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Liu.</a:t>
            </a:r>
            <a:r>
              <a:rPr/>
              <a:t> </a:t>
            </a:r>
            <a:r>
              <a:rPr/>
              <a:t>She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NSF</a:t>
            </a:r>
            <a:r>
              <a:rPr/>
              <a:t> </a:t>
            </a:r>
            <a:r>
              <a:rPr/>
              <a:t>grant,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PostDoc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her.</a:t>
            </a:r>
            <a:r>
              <a:rPr/>
              <a:t> </a:t>
            </a:r>
            <a:r>
              <a:rPr/>
              <a:t>She’s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smarter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  <a:r>
              <a:rPr/>
              <a:t> </a:t>
            </a:r>
            <a:r>
              <a:rPr/>
              <a:t>jokes.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“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”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SQL.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administrator,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clause,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joins,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(I’m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guy)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macho.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excited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weren’t</a:t>
            </a:r>
            <a:r>
              <a:rPr/>
              <a:t> </a:t>
            </a:r>
            <a:r>
              <a:rPr/>
              <a:t>salivating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pulled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whatever-ectomy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final</a:t>
            </a:r>
            <a:r>
              <a:rPr/>
              <a:t> </a:t>
            </a:r>
            <a:r>
              <a:rPr/>
              <a:t>requirement,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have,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doctor,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trivial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perspective.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question,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scheduled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23.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speakers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beginner’s</a:t>
            </a:r>
            <a:r>
              <a:rPr/>
              <a:t> </a:t>
            </a:r>
            <a:r>
              <a:rPr/>
              <a:t>intermediate,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mining.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running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Russ’s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there,</a:t>
            </a:r>
            <a:r>
              <a:rPr/>
              <a:t> </a:t>
            </a:r>
            <a:r>
              <a:rPr/>
              <a:t>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agreement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statistician,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Tukey,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gotten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Cleveland</a:t>
            </a:r>
            <a:r>
              <a:rPr/>
              <a:t> </a:t>
            </a:r>
            <a:r>
              <a:rPr/>
              <a:t>Chiropractic,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MRI</a:t>
            </a:r>
            <a:r>
              <a:rPr/>
              <a:t> </a:t>
            </a:r>
            <a:r>
              <a:rPr/>
              <a:t>Global,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pays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salary,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committee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oversight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Safety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Monitoring</a:t>
            </a:r>
            <a:r>
              <a:rPr/>
              <a:t> </a:t>
            </a:r>
            <a:r>
              <a:rPr/>
              <a:t>Boards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co-authored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Bayesian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faculty.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helped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Nursing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Indicators.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informal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PhD</a:t>
            </a:r>
            <a:r>
              <a:rPr/>
              <a:t> </a:t>
            </a:r>
            <a:r>
              <a:rPr/>
              <a:t>graduates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Biostatistics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myself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Kangaroo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Jayhawk.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Kangjay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Hawkaroo?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kumc-bmi/heron-i2b2-analytics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Simon,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UMKC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My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backyards</a:t>
            </a:r>
          </a:p>
        </p:txBody>
      </p:sp>
      <p:pic>
        <p:nvPicPr>
          <p:cNvPr descr="images/kangaroo-jayhaw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27200"/>
            <a:ext cx="82296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mascots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backyard: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  <p:pic>
        <p:nvPicPr>
          <p:cNvPr descr="images/waitma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13000" y="1600200"/>
            <a:ext cx="4330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  <p:pic>
        <p:nvPicPr>
          <p:cNvPr descr="images/i2b2-software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74800" y="1600200"/>
            <a:ext cx="600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structure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i2b2</a:t>
            </a:r>
          </a:p>
        </p:txBody>
      </p:sp>
      <p:pic>
        <p:nvPicPr>
          <p:cNvPr descr="images/i2b2-schema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12900" y="1600200"/>
            <a:ext cx="593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Diagram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schema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pic>
        <p:nvPicPr>
          <p:cNvPr descr="images/r-code-1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“acromion-, adenoid-, alveol-, apic-, apico-, arthr-, arytenoid-, astragal-, ather-, burs-, capsul-, carp-, clitor-, coccyg-, crani-, dacryoaden-, dacryocyst-, diaphys-, disarticulationhemipelv-, disk-, diverticul-, endarter-, epididym-, epiglottid-, epiplo-, ethmoid-, fasci-, fistul-, frenul-, ganglion-, gastr-, gingiv-, gloss-, hemigastr-, hemigloss-, hemilamin-, hemilaryng-, hemiphalang-, hemorrhoid-, hepat-, hymen-, hyster-, infundibul-, irid-, labyrinth-, lamin-, lip-, lump-, mucos-, my-, myom-, nephr-, nephroureter-, oophor-, osteophyt-, pannicul-, patell-, phalang-, pharyngolaryng-, phleb-, pleur-, plex-, pneumon-, postadenoid-, postcholecyst-, postgastr-, postlymphaden-, postmastoid-, postpolyp-, postprostat-, postsplen-, prostat-, rectosigmoid-, salping-, salpingoophor-, scler-, segment-, sequestr-, sialoaden-, sigmoid-, sphenoid-, sympath-, synov-, tenon-, tenosynov-, trabecul-, trachel-, trisection-, trisegment-, turbin-, tyl-, tympanomastoid-, umbil-, urethr-, uvul-, vagin-, valv-, vas-, vesicul-, vulv-”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</a:t>
            </a:r>
          </a:p>
        </p:txBody>
      </p:sp>
      <p:pic>
        <p:nvPicPr>
          <p:cNvPr descr="images/liu-publicatio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Requirements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Technical requirements</a:t>
            </a:r>
          </a:p>
          <a:p>
            <a:pPr lvl="1"/>
            <a:r>
              <a:rPr/>
              <a:t>Working familiarity with SQL</a:t>
            </a:r>
          </a:p>
          <a:p>
            <a:pPr lvl="1"/>
            <a:r>
              <a:rPr/>
              <a:t>Data wrangling skills</a:t>
            </a:r>
          </a:p>
          <a:p>
            <a:pPr lvl="0" marL="0" indent="0">
              <a:buNone/>
            </a:pPr>
            <a:r>
              <a:rPr/>
              <a:t>Non-technical requirements</a:t>
            </a:r>
          </a:p>
          <a:p>
            <a:pPr lvl="1"/>
            <a:r>
              <a:rPr/>
              <a:t>Lust for data</a:t>
            </a:r>
          </a:p>
          <a:p>
            <a:pPr lvl="1"/>
            <a:r>
              <a:rPr/>
              <a:t>An interesting backyard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  <p:pic>
        <p:nvPicPr>
          <p:cNvPr descr="images/infomatics-meetup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1600200"/>
            <a:ext cx="626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Flier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copy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 presentation was developed using R Markdown. You can find all the important stuff at</a:t>
            </a:r>
          </a:p>
          <a:p>
            <a:pPr lvl="1"/>
            <a:r>
              <a:rPr>
                <a:hlinkClick r:id="rId2"/>
              </a:rPr>
              <a:t>https://github.com/kumc-bmi/heron-i2b2-analytics</a:t>
            </a:r>
          </a:p>
          <a:p>
            <a:pPr lvl="0" marL="0" indent="0">
              <a:buNone/>
            </a:pPr>
            <a:r>
              <a:rPr/>
              <a:t>In particular, look for</a:t>
            </a:r>
          </a:p>
          <a:p>
            <a:pPr lvl="1"/>
            <a:r>
              <a:rPr/>
              <a:t>talks/mining-v2/image-credits.txt</a:t>
            </a:r>
          </a:p>
          <a:p>
            <a:pPr lvl="1"/>
            <a:r>
              <a:rPr/>
              <a:t>talks/mining-v2/slides.pptx</a:t>
            </a:r>
          </a:p>
          <a:p>
            <a:pPr lvl="1"/>
            <a:r>
              <a:rPr/>
              <a:t>talks/mining-v2/speaker-notes.pdf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researchers…?</a:t>
            </a:r>
          </a:p>
        </p:txBody>
      </p:sp>
      <p:pic>
        <p:nvPicPr>
          <p:cNvPr descr="images/clear_light_bulb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0700" y="1600200"/>
            <a:ext cx="300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statistician…</a:t>
            </a:r>
          </a:p>
        </p:txBody>
      </p:sp>
      <p:pic>
        <p:nvPicPr>
          <p:cNvPr descr="images/tukey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John</a:t>
            </a:r>
            <a:r>
              <a:rPr/>
              <a:t> </a:t>
            </a:r>
            <a:r>
              <a:rPr/>
              <a:t>Tukey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#1</a:t>
            </a:r>
          </a:p>
        </p:txBody>
      </p:sp>
      <p:pic>
        <p:nvPicPr>
          <p:cNvPr descr="images/cm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8600" y="1600200"/>
            <a:ext cx="614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Children’s</a:t>
            </a:r>
            <a:r>
              <a:rPr/>
              <a:t> </a:t>
            </a:r>
            <a:r>
              <a:rPr/>
              <a:t>Mercy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#2</a:t>
            </a:r>
          </a:p>
        </p:txBody>
      </p:sp>
      <p:pic>
        <p:nvPicPr>
          <p:cNvPr descr="images/cleveland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1600200"/>
            <a:ext cx="604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Cleveland</a:t>
            </a:r>
            <a:r>
              <a:rPr/>
              <a:t> </a:t>
            </a:r>
            <a:r>
              <a:rPr/>
              <a:t>Chiropractic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#3</a:t>
            </a:r>
          </a:p>
        </p:txBody>
      </p:sp>
      <p:pic>
        <p:nvPicPr>
          <p:cNvPr descr="images/mriglob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MRI</a:t>
            </a:r>
            <a:r>
              <a:rPr/>
              <a:t> </a:t>
            </a:r>
            <a:r>
              <a:rPr/>
              <a:t>Global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#4</a:t>
            </a:r>
          </a:p>
        </p:txBody>
      </p:sp>
      <p:pic>
        <p:nvPicPr>
          <p:cNvPr descr="images/nkc-hospit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#5</a:t>
            </a:r>
          </a:p>
        </p:txBody>
      </p:sp>
      <p:pic>
        <p:nvPicPr>
          <p:cNvPr descr="images/sl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#6</a:t>
            </a:r>
          </a:p>
        </p:txBody>
      </p:sp>
      <p:pic>
        <p:nvPicPr>
          <p:cNvPr descr="images/tmc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the Electronic Health Record</dc:title>
  <dc:creator>Steve Simon, Department of Biomedical and Health Informatics, UMKC</dc:creator>
  <cp:keywords/>
  <dcterms:created xsi:type="dcterms:W3CDTF">2019-04-02T18:05:56Z</dcterms:created>
  <dcterms:modified xsi:type="dcterms:W3CDTF">2019-04-02T18:05:56Z</dcterms:modified>
</cp:coreProperties>
</file>